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E9E_B021CD24.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243" r:id="rId7"/>
    <p:sldId id="2076138242" r:id="rId8"/>
    <p:sldId id="2076138286" r:id="rId9"/>
    <p:sldId id="1841" r:id="rId10"/>
    <p:sldId id="2076137939" r:id="rId11"/>
    <p:sldId id="2076137927" r:id="rId12"/>
    <p:sldId id="2076136710" r:id="rId13"/>
    <p:sldId id="751" r:id="rId14"/>
    <p:sldId id="8262" r:id="rId15"/>
    <p:sldId id="2076137945"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94" r:id="rId75"/>
    <p:sldId id="2076138218" r:id="rId76"/>
    <p:sldId id="2076138271" r:id="rId77"/>
    <p:sldId id="2076138219" r:id="rId78"/>
    <p:sldId id="2076138247" r:id="rId79"/>
    <p:sldId id="2076138254" r:id="rId80"/>
    <p:sldId id="259" r:id="rId81"/>
    <p:sldId id="207613825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2076136710"/>
            <p14:sldId id="751"/>
            <p14:sldId id="8262"/>
            <p14:sldId id="2076137945"/>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94"/>
            <p14:sldId id="2076138218"/>
            <p14:sldId id="2076138271"/>
            <p14:sldId id="2076138219"/>
            <p14:sldId id="2076138247"/>
            <p14:sldId id="2076138254"/>
            <p14:sldId id="259"/>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502" autoAdjust="0"/>
  </p:normalViewPr>
  <p:slideViewPr>
    <p:cSldViewPr snapToGrid="0">
      <p:cViewPr varScale="1">
        <p:scale>
          <a:sx n="118" d="100"/>
          <a:sy n="118" d="100"/>
        </p:scale>
        <p:origin x="1866" y="9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8:10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User creates Synapse Workspace and Spark pool and launches Synapse Studio.</a:t>
            </a:r>
          </a:p>
          <a:p>
            <a:pPr marL="285695" indent="-285695" defTabSz="914225">
              <a:spcAft>
                <a:spcPts val="600"/>
              </a:spcAft>
              <a:buFont typeface="Arial" panose="020B0604020202020204" pitchFamily="34" charset="0"/>
              <a:buChar char="•"/>
              <a:defRPr/>
            </a:pPr>
            <a:r>
              <a:rPr lang="en-US" sz="1200" dirty="0">
                <a:latin typeface="+mn-lt"/>
              </a:rPr>
              <a:t>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Spark session create request to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8:10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11518991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3" r:id="rId38"/>
    <p:sldLayoutId id="2147483734" r:id="rId39"/>
    <p:sldLayoutId id="2147483735" r:id="rId40"/>
    <p:sldLayoutId id="2147483736"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2E9E_B021CD24.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8.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8.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70.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7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AmericasDay2" TargetMode="External"/><Relationship Id="rId7" Type="http://schemas.openxmlformats.org/officeDocument/2006/relationships/image" Target="../media/image133.png"/><Relationship Id="rId2" Type="http://schemas.openxmlformats.org/officeDocument/2006/relationships/hyperlink" Target="https://aka.ms/BCAmericasDay1" TargetMode="External"/><Relationship Id="rId1" Type="http://schemas.openxmlformats.org/officeDocument/2006/relationships/slideLayout" Target="../slideLayouts/slideLayout6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hyperlink" Target="https://aka.ms/BCAmericasDay3"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p188="http://schemas.microsoft.com/office/powerpoint/2018/8/main" xmlns=""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6239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CLASSIFIER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r>
              <a:rPr lang="en-US" sz="1200">
                <a:solidFill>
                  <a:srgbClr val="0000FF"/>
                </a:solidFill>
                <a:highlight>
                  <a:srgbClr val="FFFFFF"/>
                </a:highlight>
                <a:latin typeface="Calibri" panose="020F0502020204030204" pitchFamily="34" charset="0"/>
                <a:cs typeface="Calibri" panose="020F0502020204030204" pitchFamily="34" charset="0"/>
              </a:rPr>
              <a:t>WITH  </a:t>
            </a:r>
          </a:p>
          <a:p>
            <a:r>
              <a:rPr lang="en-US" sz="1200">
                <a:solidFill>
                  <a:srgbClr val="000000"/>
                </a:solidFill>
                <a:highlight>
                  <a:srgbClr val="FFFFFF"/>
                </a:highlight>
                <a:latin typeface="Calibri" panose="020F0502020204030204" pitchFamily="34" charset="0"/>
                <a:cs typeface="Calibri" panose="020F0502020204030204" pitchFamily="34" charset="0"/>
              </a:rPr>
              <a:t>(</a:t>
            </a:r>
          </a:p>
          <a:p>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WORKLOAD_GROUP </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MEMBERNAME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BELOW_NORMAL</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NORMAL</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ABOVE_NORMAL</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WLM_LABEL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'label'</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WLM_CONTEXT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'name'</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START_TIME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start_time</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END_TIME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end_time</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highlight>
                <a:srgbClr val="FFFFFF"/>
              </a:highlight>
              <a:latin typeface="Calibri" panose="020F0502020204030204" pitchFamily="34" charset="0"/>
              <a:cs typeface="Calibri" panose="020F0502020204030204" pitchFamily="34" charset="0"/>
            </a:endParaRPr>
          </a:p>
          <a:p>
            <a:pPr defTabSz="914225">
              <a:defRPr/>
            </a:pP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b="1" i="1">
                <a:solidFill>
                  <a:srgbClr val="505050"/>
                </a:solidFill>
                <a:latin typeface="Calibri" panose="020F0502020204030204" pitchFamily="34" charset="0"/>
                <a:cs typeface="Calibri" panose="020F0502020204030204" pitchFamily="34" charset="0"/>
              </a:rPr>
              <a:t>WORKLOAD_GROUP</a:t>
            </a:r>
            <a:r>
              <a:rPr lang="en-US" sz="1200" i="1">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a:solidFill>
                  <a:srgbClr val="505050"/>
                </a:solidFill>
                <a:latin typeface="Calibri" panose="020F0502020204030204" pitchFamily="34" charset="0"/>
                <a:cs typeface="Calibri" panose="020F0502020204030204" pitchFamily="34" charset="0"/>
              </a:rPr>
              <a:t>  IMPORTANCE</a:t>
            </a:r>
            <a:r>
              <a:rPr lang="en-US" sz="1200" i="1">
                <a:solidFill>
                  <a:srgbClr val="505050"/>
                </a:solidFill>
                <a:latin typeface="Calibri" panose="020F0502020204030204" pitchFamily="34" charset="0"/>
                <a:cs typeface="Calibri" panose="020F0502020204030204" pitchFamily="34" charset="0"/>
              </a:rPr>
              <a:t>: specifies relative importance of</a:t>
            </a:r>
            <a:br>
              <a:rPr lang="en-US" sz="1200" i="1">
                <a:solidFill>
                  <a:srgbClr val="505050"/>
                </a:solidFill>
                <a:latin typeface="Calibri" panose="020F0502020204030204" pitchFamily="34" charset="0"/>
                <a:cs typeface="Calibri" panose="020F0502020204030204" pitchFamily="34" charset="0"/>
              </a:rPr>
            </a:br>
            <a:r>
              <a:rPr lang="en-US" sz="1200" i="1">
                <a:solidFill>
                  <a:srgbClr val="505050"/>
                </a:solidFill>
                <a:latin typeface="Calibri" panose="020F0502020204030204" pitchFamily="34" charset="0"/>
                <a:cs typeface="Calibri" panose="020F0502020204030204" pitchFamily="34" charset="0"/>
              </a:rPr>
              <a:t>              request</a:t>
            </a:r>
          </a:p>
          <a:p>
            <a:pPr defTabSz="914225">
              <a:defRPr/>
            </a:pPr>
            <a:r>
              <a:rPr lang="en-US" sz="1200" b="1" i="1">
                <a:solidFill>
                  <a:srgbClr val="505050"/>
                </a:solidFill>
                <a:latin typeface="Calibri" panose="020F0502020204030204" pitchFamily="34" charset="0"/>
                <a:cs typeface="Calibri" panose="020F0502020204030204" pitchFamily="34" charset="0"/>
              </a:rPr>
              <a:t>  MEMBERNAME</a:t>
            </a:r>
            <a:r>
              <a:rPr lang="en-US" sz="1200" i="1">
                <a:solidFill>
                  <a:srgbClr val="505050"/>
                </a:solidFill>
                <a:latin typeface="Calibri" panose="020F0502020204030204" pitchFamily="34" charset="0"/>
                <a:cs typeface="Calibri" panose="020F0502020204030204" pitchFamily="34" charset="0"/>
              </a:rPr>
              <a:t>:</a:t>
            </a:r>
            <a:r>
              <a:rPr lang="en-US" sz="1200" i="1">
                <a:solidFill>
                  <a:srgbClr val="0000FF"/>
                </a:solidFill>
                <a:latin typeface="Calibri" panose="020F0502020204030204" pitchFamily="34" charset="0"/>
                <a:cs typeface="Calibri" panose="020F0502020204030204" pitchFamily="34" charset="0"/>
              </a:rPr>
              <a:t> </a:t>
            </a:r>
            <a:r>
              <a:rPr lang="en-US" sz="1200" i="1">
                <a:solidFill>
                  <a:srgbClr val="505050"/>
                </a:solidFill>
                <a:latin typeface="Calibri" panose="020F0502020204030204" pitchFamily="34" charset="0"/>
                <a:cs typeface="Calibri" panose="020F0502020204030204" pitchFamily="34" charset="0"/>
              </a:rPr>
              <a:t>database user, role, AAD login or AAD</a:t>
            </a:r>
            <a:br>
              <a:rPr lang="en-US" sz="1200" i="1">
                <a:solidFill>
                  <a:srgbClr val="505050"/>
                </a:solidFill>
                <a:latin typeface="Calibri" panose="020F0502020204030204" pitchFamily="34" charset="0"/>
                <a:cs typeface="Calibri" panose="020F0502020204030204" pitchFamily="34" charset="0"/>
              </a:rPr>
            </a:br>
            <a:r>
              <a:rPr lang="en-US" sz="1200" i="1">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a:solidFill>
                  <a:schemeClr val="tx2"/>
                </a:solidFill>
              </a:rPr>
              <a:t>Overview</a:t>
            </a:r>
          </a:p>
          <a:p>
            <a:r>
              <a:rPr lang="en-US" sz="1600">
                <a:latin typeface="Segoe UI" panose="020B0502040204020203" pitchFamily="34" charset="0"/>
                <a:cs typeface="Segoe UI" panose="020B0502040204020203" pitchFamily="34" charset="0"/>
              </a:rPr>
              <a:t>Allocate fixed resources to workload group. </a:t>
            </a:r>
          </a:p>
          <a:p>
            <a:r>
              <a:rPr lang="en-US" sz="1600">
                <a:latin typeface="Segoe UI" panose="020B0502040204020203" pitchFamily="34" charset="0"/>
                <a:cs typeface="Segoe UI" panose="020B0502040204020203" pitchFamily="34" charset="0"/>
              </a:rPr>
              <a:t>Assign maximum and minimum usage for varying resources under load. These adjustments can be done live without having to SQL Analytics offline.</a:t>
            </a:r>
            <a:br>
              <a:rPr lang="en-US" sz="1600">
                <a:latin typeface="Segoe UI" panose="020B0502040204020203" pitchFamily="34" charset="0"/>
                <a:cs typeface="Segoe UI" panose="020B0502040204020203" pitchFamily="34" charset="0"/>
              </a:rPr>
            </a:br>
            <a:endParaRPr lang="en-US" sz="1600">
              <a:solidFill>
                <a:srgbClr val="0078D7"/>
              </a:solidFill>
            </a:endParaRPr>
          </a:p>
          <a:p>
            <a:pPr lvl="0"/>
            <a:r>
              <a:rPr lang="en-US">
                <a:solidFill>
                  <a:schemeClr val="tx2"/>
                </a:solidFill>
              </a:rPr>
              <a:t>Benefits</a:t>
            </a:r>
          </a:p>
          <a:p>
            <a:pPr lvl="0"/>
            <a:r>
              <a:rPr lang="en-US" sz="1600">
                <a:latin typeface="Segoe UI" panose="020B0502040204020203" pitchFamily="34" charset="0"/>
                <a:cs typeface="Segoe UI" panose="020B0502040204020203" pitchFamily="34" charset="0"/>
              </a:rPr>
              <a:t>Reserve resources for a group of requests</a:t>
            </a:r>
          </a:p>
          <a:p>
            <a:pPr lvl="0"/>
            <a:r>
              <a:rPr lang="en-US" sz="1600">
                <a:latin typeface="Segoe UI" panose="020B0502040204020203" pitchFamily="34" charset="0"/>
                <a:cs typeface="Segoe UI" panose="020B0502040204020203" pitchFamily="34" charset="0"/>
              </a:rPr>
              <a:t>Limit the amount of resources a group of requests can consume</a:t>
            </a:r>
          </a:p>
          <a:p>
            <a:pPr lvl="0"/>
            <a:r>
              <a:rPr lang="en-US" sz="1600">
                <a:latin typeface="Segoe UI" panose="020B0502040204020203" pitchFamily="34" charset="0"/>
                <a:cs typeface="Segoe UI" panose="020B0502040204020203" pitchFamily="34" charset="0"/>
              </a:rPr>
              <a:t>Shared resources accessed based on importance level</a:t>
            </a:r>
          </a:p>
          <a:p>
            <a:pPr lvl="0"/>
            <a:r>
              <a:rPr lang="en-US" sz="1600">
                <a:latin typeface="Segoe UI" panose="020B0502040204020203" pitchFamily="34" charset="0"/>
                <a:cs typeface="Segoe UI" panose="020B0502040204020203" pitchFamily="34" charset="0"/>
              </a:rPr>
              <a:t>Set Query timeout value. Get DBAs out of the business of killing runaway queries</a:t>
            </a:r>
          </a:p>
          <a:p>
            <a:pPr lvl="0"/>
            <a:br>
              <a:rPr lang="en-US">
                <a:solidFill>
                  <a:srgbClr val="0078D7"/>
                </a:solidFill>
              </a:rPr>
            </a:br>
            <a:r>
              <a:rPr lang="en-US">
                <a:solidFill>
                  <a:schemeClr val="tx2"/>
                </a:solidFill>
              </a:rPr>
              <a:t>Monitoring DMVs</a:t>
            </a:r>
            <a:endParaRPr lang="en-US" sz="1600">
              <a:solidFill>
                <a:schemeClr val="tx2"/>
              </a:solidFill>
              <a:latin typeface="Segoe UI" panose="020B0502040204020203" pitchFamily="34" charset="0"/>
              <a:cs typeface="Segoe UI" panose="020B0502040204020203" pitchFamily="34" charset="0"/>
            </a:endParaRPr>
          </a:p>
          <a:p>
            <a:r>
              <a:rPr lang="en-US" sz="1600" err="1">
                <a:solidFill>
                  <a:srgbClr val="0000FF"/>
                </a:solidFill>
                <a:latin typeface="Calibri" panose="020F0502020204030204" pitchFamily="34" charset="0"/>
                <a:cs typeface="Calibri" panose="020F0502020204030204" pitchFamily="34" charset="0"/>
              </a:rPr>
              <a:t>sys.workload_management_workload_groups</a:t>
            </a:r>
            <a:r>
              <a:rPr lang="en-US" sz="1600">
                <a:solidFill>
                  <a:srgbClr val="0000FF"/>
                </a:solidFill>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 </a:t>
            </a:r>
          </a:p>
          <a:p>
            <a:r>
              <a:rPr lang="en-US" sz="160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 xmlns:p188="http://schemas.microsoft.com/office/powerpoint/2018/8/main"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defTabSz="914367">
              <a:lnSpc>
                <a:spcPct val="90000"/>
              </a:lnSpc>
              <a:spcAft>
                <a:spcPts val="588"/>
              </a:spcAft>
              <a:defRPr/>
            </a:pPr>
            <a:r>
              <a:rPr lang="en-US" sz="1961" dirty="0">
                <a:solidFill>
                  <a:srgbClr val="FFFFFF"/>
                </a:solidFill>
                <a:latin typeface="Segoe UI"/>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41858024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a:solidFill>
                  <a:schemeClr val="tx2"/>
                </a:solidFill>
              </a:rPr>
              <a:t>Core scenarios</a:t>
            </a:r>
          </a:p>
          <a:p>
            <a:pPr marL="957727" lvl="3" indent="-285695">
              <a:buFont typeface="Arial" panose="020B0604020202020204" pitchFamily="34" charset="0"/>
              <a:buChar char="•"/>
            </a:pPr>
            <a:r>
              <a:rPr lang="en-US" sz="1568"/>
              <a:t>Data Prep/Data Engineering/ETL</a:t>
            </a:r>
          </a:p>
          <a:p>
            <a:pPr marL="957727" lvl="3" indent="-285695">
              <a:buFont typeface="Arial" panose="020B0604020202020204" pitchFamily="34" charset="0"/>
              <a:buChar char="•"/>
            </a:pPr>
            <a:r>
              <a:rPr lang="en-US" sz="1568"/>
              <a:t>Machine Learning via Spark ML and Azure ML integration</a:t>
            </a:r>
          </a:p>
          <a:p>
            <a:pPr marL="957727" lvl="3" indent="-285695">
              <a:buFont typeface="Arial" panose="020B0604020202020204" pitchFamily="34" charset="0"/>
              <a:buChar char="•"/>
            </a:pPr>
            <a:r>
              <a:rPr lang="en-US" sz="1568"/>
              <a:t>Extensible through library management</a:t>
            </a:r>
          </a:p>
          <a:p>
            <a:pPr marL="0" lvl="2"/>
            <a:r>
              <a:rPr lang="en-US" b="1">
                <a:solidFill>
                  <a:schemeClr val="tx2"/>
                </a:solidFill>
              </a:rPr>
              <a:t>Efficient resource utilization</a:t>
            </a:r>
          </a:p>
          <a:p>
            <a:pPr marL="957727" lvl="3" indent="-285695">
              <a:buFont typeface="Arial" panose="020B0604020202020204" pitchFamily="34" charset="0"/>
              <a:buChar char="•"/>
            </a:pPr>
            <a:r>
              <a:rPr lang="en-US" sz="1568"/>
              <a:t>Fast Start</a:t>
            </a:r>
          </a:p>
          <a:p>
            <a:pPr marL="957727" lvl="3" indent="-285695">
              <a:buFont typeface="Arial" panose="020B0604020202020204" pitchFamily="34" charset="0"/>
              <a:buChar char="•"/>
            </a:pPr>
            <a:r>
              <a:rPr lang="en-US" sz="1568"/>
              <a:t>Auto scale (up and down)</a:t>
            </a:r>
          </a:p>
          <a:p>
            <a:pPr marL="957727" lvl="3" indent="-285695">
              <a:buFont typeface="Arial" panose="020B0604020202020204" pitchFamily="34" charset="0"/>
              <a:buChar char="•"/>
            </a:pPr>
            <a:r>
              <a:rPr lang="en-US" sz="1568"/>
              <a:t>Auto pause</a:t>
            </a:r>
          </a:p>
          <a:p>
            <a:pPr marL="957727" lvl="3" indent="-285695">
              <a:buFont typeface="Arial" panose="020B0604020202020204" pitchFamily="34" charset="0"/>
              <a:buChar char="•"/>
            </a:pPr>
            <a:r>
              <a:rPr lang="en-US" sz="1568"/>
              <a:t>Min cluster size of 3 nodes</a:t>
            </a:r>
          </a:p>
          <a:p>
            <a:pPr lvl="1"/>
            <a:r>
              <a:rPr lang="en-US" sz="1568" b="1">
                <a:solidFill>
                  <a:schemeClr val="tx2"/>
                </a:solidFill>
              </a:rPr>
              <a:t>Multi Language Support</a:t>
            </a:r>
          </a:p>
          <a:p>
            <a:pPr marL="957727" lvl="3" indent="-285695">
              <a:buFont typeface="Arial" panose="020B0604020202020204" pitchFamily="34" charset="0"/>
              <a:buChar char="•"/>
            </a:pPr>
            <a:r>
              <a:rPr lang="en-US" sz="1568" err="1"/>
              <a:t>.Net</a:t>
            </a:r>
            <a:r>
              <a:rPr lang="en-US" sz="1568"/>
              <a:t> (C#), </a:t>
            </a:r>
            <a:r>
              <a:rPr lang="en-US" sz="1568" err="1"/>
              <a:t>PySpark</a:t>
            </a:r>
            <a:r>
              <a:rPr lang="en-US" sz="1568"/>
              <a:t>, Scala, Spark SQL, Java</a:t>
            </a:r>
          </a:p>
          <a:p>
            <a:endParaRPr lang="en-US" sz="1568"/>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78 66 57</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2475"/>
            <a:ext cx="4762500"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74</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995759" cy="5385048"/>
        </p:xfrm>
        <a:graphic>
          <a:graphicData uri="http://schemas.openxmlformats.org/drawingml/2006/table">
            <a:tbl>
              <a:tblPr firstRow="1" bandRow="1">
                <a:tableStyleId>{5C22544A-7EE6-4342-B048-85BDC9FD1C3A}</a:tableStyleId>
              </a:tblPr>
              <a:tblGrid>
                <a:gridCol w="3665253">
                  <a:extLst>
                    <a:ext uri="{9D8B030D-6E8A-4147-A177-3AD203B41FA5}">
                      <a16:colId xmlns:a16="http://schemas.microsoft.com/office/drawing/2014/main" val="942924306"/>
                    </a:ext>
                  </a:extLst>
                </a:gridCol>
                <a:gridCol w="3665253">
                  <a:extLst>
                    <a:ext uri="{9D8B030D-6E8A-4147-A177-3AD203B41FA5}">
                      <a16:colId xmlns:a16="http://schemas.microsoft.com/office/drawing/2014/main" val="3882466507"/>
                    </a:ext>
                  </a:extLst>
                </a:gridCol>
                <a:gridCol w="3665253">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18493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https://aka.ms/BCAmericasDay1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https://aka.ms/BCAmericasDay2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https://aka.ms/BCAmericasDay3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621280">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pic>
        <p:nvPicPr>
          <p:cNvPr id="2" name="Picture 1" title="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487" y="3847979"/>
            <a:ext cx="2286000" cy="2286000"/>
          </a:xfrm>
          <a:prstGeom prst="rect">
            <a:avLst/>
          </a:prstGeom>
        </p:spPr>
      </p:pic>
      <p:pic>
        <p:nvPicPr>
          <p:cNvPr id="3" name="Picture 2" title="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9898" y="3847979"/>
            <a:ext cx="2286000" cy="2286000"/>
          </a:xfrm>
          <a:prstGeom prst="rect">
            <a:avLst/>
          </a:prstGeom>
        </p:spPr>
      </p:pic>
      <p:pic>
        <p:nvPicPr>
          <p:cNvPr id="5" name="Picture 4" title="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309" y="3847979"/>
            <a:ext cx="2286000" cy="2286000"/>
          </a:xfrm>
          <a:prstGeom prst="rect">
            <a:avLst/>
          </a:prstGeom>
        </p:spPr>
      </p:pic>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093603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1134</TotalTime>
  <Words>4785</Words>
  <Application>Microsoft Office PowerPoint</Application>
  <PresentationFormat>Widescreen</PresentationFormat>
  <Paragraphs>833</Paragraphs>
  <Slides>76</Slides>
  <Notes>33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76</vt:i4>
      </vt:variant>
    </vt:vector>
  </HeadingPairs>
  <TitlesOfParts>
    <vt:vector size="88"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Azure Synapse Apache Spark - Summary</vt:lpstr>
      <vt:lpstr>Apache Spark</vt:lpstr>
      <vt:lpstr>General Spark Cluster Architecture</vt:lpstr>
      <vt:lpstr>Spark in Azure Synapse Analytics</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PowerPoint Presentation</vt:lpstr>
      <vt:lpstr>Full Group Activity: Monitor &amp; Manage </vt:lpstr>
      <vt:lpstr>Mentimeter Poll</vt:lpstr>
      <vt:lpstr>Hands-On Build Activity:  Monitoring</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56</cp:revision>
  <dcterms:created xsi:type="dcterms:W3CDTF">2020-05-01T23:34:12Z</dcterms:created>
  <dcterms:modified xsi:type="dcterms:W3CDTF">2020-05-06T13:01:58Z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